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1" r:id="rId4"/>
    <p:sldId id="262" r:id="rId5"/>
    <p:sldId id="267" r:id="rId6"/>
    <p:sldId id="266" r:id="rId7"/>
    <p:sldId id="263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1E23E07-8AAE-4402-9846-492C4E61BAC4}" v="6" dt="2025-11-25T18:47:33.15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5" d="100"/>
          <a:sy n="95" d="100"/>
        </p:scale>
        <p:origin x="163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58968"/>
            <a:ext cx="9144000" cy="2172773"/>
          </a:xfrm>
        </p:spPr>
        <p:txBody>
          <a:bodyPr anchor="b"/>
          <a:lstStyle>
            <a:lvl1pPr algn="l">
              <a:defRPr sz="60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888259"/>
            <a:ext cx="9144000" cy="1806146"/>
          </a:xfrm>
        </p:spPr>
        <p:txBody>
          <a:bodyPr/>
          <a:lstStyle>
            <a:lvl1pPr marL="0" indent="0" algn="l"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Presented to:</a:t>
            </a:r>
          </a:p>
          <a:p>
            <a:r>
              <a:rPr lang="en-US" dirty="0"/>
              <a:t>Presented by:</a:t>
            </a:r>
          </a:p>
          <a:p>
            <a:r>
              <a:rPr lang="en-US" dirty="0"/>
              <a:t>Date: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6BFB-EC1D-4001-8105-3C20A3B80078}" type="slidenum">
              <a:rPr lang="en-CA" smtClean="0"/>
              <a:t>‹#›</a:t>
            </a:fld>
            <a:endParaRPr lang="en-CA"/>
          </a:p>
        </p:txBody>
      </p:sp>
      <p:pic>
        <p:nvPicPr>
          <p:cNvPr id="7" name="Picture 6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99" y="346076"/>
            <a:ext cx="2535409" cy="625989"/>
          </a:xfrm>
          <a:prstGeom prst="rect">
            <a:avLst/>
          </a:prstGeom>
        </p:spPr>
      </p:pic>
      <p:pic>
        <p:nvPicPr>
          <p:cNvPr id="8" name="Picture 7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7702" y="275818"/>
            <a:ext cx="1256098" cy="76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270765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7658"/>
            <a:ext cx="10515600" cy="1229970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43463"/>
            <a:ext cx="10515600" cy="3817294"/>
          </a:xfrm>
        </p:spPr>
        <p:txBody>
          <a:bodyPr/>
          <a:lstStyle>
            <a:lvl2pPr>
              <a:defRPr>
                <a:solidFill>
                  <a:srgbClr val="CC0066"/>
                </a:solidFill>
              </a:defRPr>
            </a:lvl2pPr>
            <a:lvl3pPr>
              <a:defRPr>
                <a:solidFill>
                  <a:schemeClr val="accent4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75092" y="6356350"/>
            <a:ext cx="578708" cy="365125"/>
          </a:xfrm>
        </p:spPr>
        <p:txBody>
          <a:bodyPr/>
          <a:lstStyle/>
          <a:p>
            <a:fld id="{37B16BFB-EC1D-4001-8105-3C20A3B80078}" type="slidenum">
              <a:rPr lang="en-CA" smtClean="0"/>
              <a:t>‹#›</a:t>
            </a:fld>
            <a:endParaRPr lang="en-CA"/>
          </a:p>
        </p:txBody>
      </p:sp>
      <p:pic>
        <p:nvPicPr>
          <p:cNvPr id="7" name="Picture 6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99" y="346076"/>
            <a:ext cx="2535409" cy="625989"/>
          </a:xfrm>
          <a:prstGeom prst="rect">
            <a:avLst/>
          </a:prstGeom>
        </p:spPr>
      </p:pic>
      <p:pic>
        <p:nvPicPr>
          <p:cNvPr id="8" name="Picture 7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8974" y="263784"/>
            <a:ext cx="1256098" cy="76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54064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1315352"/>
            <a:ext cx="10515600" cy="827516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427932"/>
            <a:ext cx="10515600" cy="3643354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4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35048" y="6356350"/>
            <a:ext cx="718751" cy="365125"/>
          </a:xfrm>
        </p:spPr>
        <p:txBody>
          <a:bodyPr/>
          <a:lstStyle/>
          <a:p>
            <a:fld id="{37B16BFB-EC1D-4001-8105-3C20A3B80078}" type="slidenum">
              <a:rPr lang="en-CA" smtClean="0"/>
              <a:t>‹#›</a:t>
            </a:fld>
            <a:endParaRPr lang="en-CA"/>
          </a:p>
        </p:txBody>
      </p:sp>
      <p:pic>
        <p:nvPicPr>
          <p:cNvPr id="7" name="Picture 6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99" y="346076"/>
            <a:ext cx="2535409" cy="625989"/>
          </a:xfrm>
          <a:prstGeom prst="rect">
            <a:avLst/>
          </a:prstGeom>
        </p:spPr>
      </p:pic>
      <p:pic>
        <p:nvPicPr>
          <p:cNvPr id="8" name="Picture 7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8974" y="263784"/>
            <a:ext cx="1256098" cy="76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9826029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1117642"/>
            <a:ext cx="10515600" cy="96161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215977"/>
            <a:ext cx="5181600" cy="4053018"/>
          </a:xfrm>
        </p:spPr>
        <p:txBody>
          <a:bodyPr/>
          <a:lstStyle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4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15977"/>
            <a:ext cx="5181600" cy="4053018"/>
          </a:xfrm>
        </p:spPr>
        <p:txBody>
          <a:bodyPr/>
          <a:lstStyle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4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42140" y="6356350"/>
            <a:ext cx="611659" cy="365125"/>
          </a:xfrm>
        </p:spPr>
        <p:txBody>
          <a:bodyPr/>
          <a:lstStyle/>
          <a:p>
            <a:fld id="{37B16BFB-EC1D-4001-8105-3C20A3B80078}" type="slidenum">
              <a:rPr lang="en-CA" smtClean="0"/>
              <a:t>‹#›</a:t>
            </a:fld>
            <a:endParaRPr lang="en-CA"/>
          </a:p>
        </p:txBody>
      </p:sp>
      <p:pic>
        <p:nvPicPr>
          <p:cNvPr id="8" name="Picture 7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99" y="346076"/>
            <a:ext cx="2535409" cy="625989"/>
          </a:xfrm>
          <a:prstGeom prst="rect">
            <a:avLst/>
          </a:prstGeom>
        </p:spPr>
      </p:pic>
      <p:pic>
        <p:nvPicPr>
          <p:cNvPr id="9" name="Picture 8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8974" y="263784"/>
            <a:ext cx="1256098" cy="76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675984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59421"/>
            <a:ext cx="10515600" cy="895264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133601"/>
            <a:ext cx="5157787" cy="4168344"/>
          </a:xfrm>
        </p:spPr>
        <p:txBody>
          <a:bodyPr/>
          <a:lstStyle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4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133600"/>
            <a:ext cx="5183188" cy="4168345"/>
          </a:xfrm>
        </p:spPr>
        <p:txBody>
          <a:bodyPr/>
          <a:lstStyle>
            <a:lvl2pPr>
              <a:defRPr>
                <a:solidFill>
                  <a:schemeClr val="accent6"/>
                </a:solidFill>
              </a:defRPr>
            </a:lvl2pPr>
            <a:lvl3pPr>
              <a:defRPr>
                <a:solidFill>
                  <a:schemeClr val="accent4">
                    <a:lumMod val="50000"/>
                  </a:schemeClr>
                </a:solidFill>
              </a:defRPr>
            </a:lvl3pPr>
            <a:lvl4pPr>
              <a:defRPr>
                <a:solidFill>
                  <a:schemeClr val="accent4">
                    <a:lumMod val="50000"/>
                  </a:schemeClr>
                </a:solidFill>
              </a:defRPr>
            </a:lvl4pPr>
            <a:lvl5pPr>
              <a:defRPr>
                <a:solidFill>
                  <a:schemeClr val="accent4">
                    <a:lumMod val="50000"/>
                  </a:schemeClr>
                </a:solidFill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659762" y="6389301"/>
            <a:ext cx="695626" cy="365125"/>
          </a:xfrm>
        </p:spPr>
        <p:txBody>
          <a:bodyPr/>
          <a:lstStyle/>
          <a:p>
            <a:fld id="{37B16BFB-EC1D-4001-8105-3C20A3B80078}" type="slidenum">
              <a:rPr lang="en-CA" smtClean="0"/>
              <a:t>‹#›</a:t>
            </a:fld>
            <a:endParaRPr lang="en-CA"/>
          </a:p>
        </p:txBody>
      </p:sp>
      <p:pic>
        <p:nvPicPr>
          <p:cNvPr id="10" name="Picture 9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99" y="346076"/>
            <a:ext cx="2535409" cy="625989"/>
          </a:xfrm>
          <a:prstGeom prst="rect">
            <a:avLst/>
          </a:prstGeom>
        </p:spPr>
      </p:pic>
      <p:pic>
        <p:nvPicPr>
          <p:cNvPr id="11" name="Picture 10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8974" y="263784"/>
            <a:ext cx="1256098" cy="76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18570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47322"/>
            <a:ext cx="10515600" cy="955589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6BFB-EC1D-4001-8105-3C20A3B80078}" type="slidenum">
              <a:rPr lang="en-CA" smtClean="0"/>
              <a:t>‹#›</a:t>
            </a:fld>
            <a:endParaRPr lang="en-CA"/>
          </a:p>
        </p:txBody>
      </p:sp>
      <p:pic>
        <p:nvPicPr>
          <p:cNvPr id="6" name="Picture 5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99" y="346076"/>
            <a:ext cx="2535409" cy="625989"/>
          </a:xfrm>
          <a:prstGeom prst="rect">
            <a:avLst/>
          </a:prstGeom>
        </p:spPr>
      </p:pic>
      <p:pic>
        <p:nvPicPr>
          <p:cNvPr id="7" name="Picture 6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8974" y="263784"/>
            <a:ext cx="1256098" cy="76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353170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6BFB-EC1D-4001-8105-3C20A3B80078}" type="slidenum">
              <a:rPr lang="en-CA" smtClean="0"/>
              <a:t>‹#›</a:t>
            </a:fld>
            <a:endParaRPr lang="en-CA"/>
          </a:p>
        </p:txBody>
      </p:sp>
      <p:pic>
        <p:nvPicPr>
          <p:cNvPr id="5" name="Picture 4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99" y="346076"/>
            <a:ext cx="2535409" cy="625989"/>
          </a:xfrm>
          <a:prstGeom prst="rect">
            <a:avLst/>
          </a:prstGeom>
        </p:spPr>
      </p:pic>
      <p:pic>
        <p:nvPicPr>
          <p:cNvPr id="6" name="Picture 5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8974" y="263784"/>
            <a:ext cx="1256098" cy="76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154030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136821"/>
            <a:ext cx="3932237" cy="92057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36821"/>
            <a:ext cx="6172200" cy="5132173"/>
          </a:xfrm>
        </p:spPr>
        <p:txBody>
          <a:bodyPr/>
          <a:lstStyle>
            <a:lvl1pPr>
              <a:defRPr sz="3200"/>
            </a:lvl1pPr>
            <a:lvl2pPr>
              <a:defRPr sz="2800">
                <a:solidFill>
                  <a:schemeClr val="accent6"/>
                </a:solidFill>
              </a:defRPr>
            </a:lvl2pPr>
            <a:lvl3pPr>
              <a:defRPr sz="2400">
                <a:solidFill>
                  <a:schemeClr val="accent4">
                    <a:lumMod val="50000"/>
                  </a:schemeClr>
                </a:solidFill>
              </a:defRPr>
            </a:lvl3pPr>
            <a:lvl4pPr>
              <a:defRPr sz="2000">
                <a:solidFill>
                  <a:schemeClr val="accent4">
                    <a:lumMod val="50000"/>
                  </a:schemeClr>
                </a:solidFill>
              </a:defRPr>
            </a:lvl4pPr>
            <a:lvl5pPr>
              <a:defRPr sz="2000">
                <a:solidFill>
                  <a:schemeClr val="accent4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421159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6BFB-EC1D-4001-8105-3C20A3B80078}" type="slidenum">
              <a:rPr lang="en-CA" smtClean="0"/>
              <a:t>‹#›</a:t>
            </a:fld>
            <a:endParaRPr lang="en-CA"/>
          </a:p>
        </p:txBody>
      </p:sp>
      <p:pic>
        <p:nvPicPr>
          <p:cNvPr id="8" name="Picture 7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99" y="346076"/>
            <a:ext cx="2535409" cy="625989"/>
          </a:xfrm>
          <a:prstGeom prst="rect">
            <a:avLst/>
          </a:prstGeom>
        </p:spPr>
      </p:pic>
      <p:pic>
        <p:nvPicPr>
          <p:cNvPr id="9" name="Picture 8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8974" y="263784"/>
            <a:ext cx="1256098" cy="76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7545065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95632"/>
            <a:ext cx="3932237" cy="961768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1095631"/>
            <a:ext cx="6172200" cy="515688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19511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B16BFB-EC1D-4001-8105-3C20A3B80078}" type="slidenum">
              <a:rPr lang="en-CA" smtClean="0"/>
              <a:t>‹#›</a:t>
            </a:fld>
            <a:endParaRPr lang="en-CA"/>
          </a:p>
        </p:txBody>
      </p:sp>
      <p:pic>
        <p:nvPicPr>
          <p:cNvPr id="8" name="Picture 7"/>
          <p:cNvPicPr/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499" y="346076"/>
            <a:ext cx="2535409" cy="625989"/>
          </a:xfrm>
          <a:prstGeom prst="rect">
            <a:avLst/>
          </a:prstGeom>
        </p:spPr>
      </p:pic>
      <p:pic>
        <p:nvPicPr>
          <p:cNvPr id="9" name="Picture 8"/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8974" y="263784"/>
            <a:ext cx="1256098" cy="76650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0500279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81DAE-3F12-4B6C-8376-AAE3825C0435}" type="datetimeFigureOut">
              <a:rPr lang="en-CA" smtClean="0"/>
              <a:t>2025-12-17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16BFB-EC1D-4001-8105-3C20A3B8007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5666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accent4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7601" y="1481167"/>
            <a:ext cx="9144000" cy="2172773"/>
          </a:xfrm>
        </p:spPr>
        <p:txBody>
          <a:bodyPr>
            <a:normAutofit fontScale="90000"/>
          </a:bodyPr>
          <a:lstStyle/>
          <a:p>
            <a:pPr algn="ctr"/>
            <a:br>
              <a:rPr lang="en-CA" dirty="0"/>
            </a:br>
            <a:br>
              <a:rPr lang="en-CA" dirty="0"/>
            </a:br>
            <a:r>
              <a:rPr lang="en-CA" dirty="0"/>
              <a:t>PSFDH Integrated Quality</a:t>
            </a:r>
          </a:p>
        </p:txBody>
      </p:sp>
    </p:spTree>
    <p:extLst>
      <p:ext uri="{BB962C8B-B14F-4D97-AF65-F5344CB8AC3E}">
        <p14:creationId xmlns:p14="http://schemas.microsoft.com/office/powerpoint/2010/main" val="1085272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1293C9-AC81-20F3-DC30-3ABFB7AF5A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CD21C7-8D3C-0E99-2D59-726D0316DE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Integrated Quality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B68155-4E42-6197-B2D1-94C47D9F67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PSFDH has an Integrated Quality and Safety Framework</a:t>
            </a:r>
          </a:p>
          <a:p>
            <a:r>
              <a:rPr lang="en-CA" dirty="0"/>
              <a:t>Six elements of Quality</a:t>
            </a:r>
          </a:p>
        </p:txBody>
      </p:sp>
    </p:spTree>
    <p:extLst>
      <p:ext uri="{BB962C8B-B14F-4D97-AF65-F5344CB8AC3E}">
        <p14:creationId xmlns:p14="http://schemas.microsoft.com/office/powerpoint/2010/main" val="39252799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95632"/>
            <a:ext cx="3932237" cy="961768"/>
          </a:xfrm>
        </p:spPr>
        <p:txBody>
          <a:bodyPr anchor="b">
            <a:normAutofit/>
          </a:bodyPr>
          <a:lstStyle/>
          <a:p>
            <a:r>
              <a:rPr lang="en-CA" dirty="0"/>
              <a:t>Quality Framework</a:t>
            </a:r>
          </a:p>
        </p:txBody>
      </p:sp>
      <p:pic>
        <p:nvPicPr>
          <p:cNvPr id="4" name="Content Placeholder 3" descr="A circular diagram with different colored circles&#10;&#10;AI-generated content may be incorrect.">
            <a:extLst>
              <a:ext uri="{FF2B5EF4-FFF2-40B4-BE49-F238E27FC236}">
                <a16:creationId xmlns:a16="http://schemas.microsoft.com/office/drawing/2014/main" id="{B791D0D3-DBFF-1C26-3E29-2B69D48A8417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/>
          <a:stretch/>
        </p:blipFill>
        <p:spPr>
          <a:xfrm>
            <a:off x="5183188" y="1297778"/>
            <a:ext cx="6172200" cy="4752592"/>
          </a:xfrm>
          <a:prstGeom prst="rect">
            <a:avLst/>
          </a:prstGeom>
          <a:noFill/>
        </p:spPr>
      </p:pic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14AE7364-C926-6D2C-4281-66AC5B7E65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4195118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CA" sz="2400" dirty="0"/>
              <a:t>Safety</a:t>
            </a:r>
          </a:p>
          <a:p>
            <a:pPr marL="514350" indent="-514350">
              <a:buFont typeface="+mj-lt"/>
              <a:buAutoNum type="arabicPeriod"/>
            </a:pPr>
            <a:r>
              <a:rPr lang="en-CA" sz="2400" dirty="0"/>
              <a:t>Strategic Plan</a:t>
            </a:r>
          </a:p>
          <a:p>
            <a:pPr marL="514350" indent="-514350">
              <a:buFont typeface="+mj-lt"/>
              <a:buAutoNum type="arabicPeriod"/>
            </a:pPr>
            <a:r>
              <a:rPr lang="en-CA" sz="2400" dirty="0"/>
              <a:t>Quality Improvements</a:t>
            </a:r>
          </a:p>
          <a:p>
            <a:pPr marL="514350" indent="-514350">
              <a:buFont typeface="+mj-lt"/>
              <a:buAutoNum type="arabicPeriod"/>
            </a:pPr>
            <a:r>
              <a:rPr lang="en-CA" sz="2400" dirty="0"/>
              <a:t>Ethics</a:t>
            </a:r>
          </a:p>
          <a:p>
            <a:pPr marL="514350" indent="-514350">
              <a:buFont typeface="+mj-lt"/>
              <a:buAutoNum type="arabicPeriod"/>
            </a:pPr>
            <a:r>
              <a:rPr lang="en-CA" sz="2400" dirty="0"/>
              <a:t>Resources</a:t>
            </a:r>
          </a:p>
          <a:p>
            <a:pPr marL="514350" indent="-514350">
              <a:buFont typeface="+mj-lt"/>
              <a:buAutoNum type="arabicPeriod"/>
            </a:pPr>
            <a:r>
              <a:rPr lang="en-CA" sz="2400" dirty="0"/>
              <a:t>Risk Management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09014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Key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Inputs include legislation, regulatory bodies, Ministries, Accreditation Canada</a:t>
            </a:r>
          </a:p>
          <a:p>
            <a:r>
              <a:rPr lang="en-CA" dirty="0"/>
              <a:t>Quality Improvement element includes continuous quality improvement at the departmental level – Huddle Boards, satisfaction surveys</a:t>
            </a:r>
          </a:p>
          <a:p>
            <a:r>
              <a:rPr lang="en-CA" dirty="0"/>
              <a:t>Focus on ethics, our people, along with policy development and workplace health and safety</a:t>
            </a:r>
          </a:p>
        </p:txBody>
      </p:sp>
    </p:spTree>
    <p:extLst>
      <p:ext uri="{BB962C8B-B14F-4D97-AF65-F5344CB8AC3E}">
        <p14:creationId xmlns:p14="http://schemas.microsoft.com/office/powerpoint/2010/main" val="765328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340E45-713A-3167-0923-EBEFF840BC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6EE486-9216-44AB-38C3-40B655D881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Key Takeaways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9F9762-B5C1-8CCC-BD30-E84B7DA095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Quality Root Cause Analysis, Morbidity and Mortality reviews</a:t>
            </a:r>
          </a:p>
          <a:p>
            <a:r>
              <a:rPr lang="en-CA" dirty="0"/>
              <a:t>Enterprise </a:t>
            </a:r>
            <a:r>
              <a:rPr lang="en-CA"/>
              <a:t>Risk Management</a:t>
            </a:r>
            <a:endParaRPr lang="en-CA" dirty="0"/>
          </a:p>
          <a:p>
            <a:r>
              <a:rPr lang="en-CA" dirty="0"/>
              <a:t>Financial stewardship – people, equipment, funding</a:t>
            </a:r>
          </a:p>
          <a:p>
            <a:r>
              <a:rPr lang="en-CA" dirty="0"/>
              <a:t>Strategic and Operational plans centre around Quality</a:t>
            </a:r>
          </a:p>
          <a:p>
            <a:r>
              <a:rPr lang="en-CA" dirty="0"/>
              <a:t>Monitoring is ongoing</a:t>
            </a:r>
          </a:p>
          <a:p>
            <a:r>
              <a:rPr lang="en-CA" dirty="0"/>
              <a:t>Joint Health and Safety is paramount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519340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27E9D1-9E07-F066-089C-4B0CB5BB8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BF3DC-0724-0F52-DEBE-9C55A1BEE1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136821"/>
            <a:ext cx="3932237" cy="920578"/>
          </a:xfrm>
        </p:spPr>
        <p:txBody>
          <a:bodyPr anchor="b">
            <a:normAutofit/>
          </a:bodyPr>
          <a:lstStyle/>
          <a:p>
            <a:r>
              <a:rPr lang="en-CA" sz="3000"/>
              <a:t>Flow of Incidents and Reporting</a:t>
            </a:r>
          </a:p>
        </p:txBody>
      </p:sp>
      <p:pic>
        <p:nvPicPr>
          <p:cNvPr id="4" name="Content Placeholder 3" descr="A diagram of a company&#10;&#10;AI-generated content may be incorrect.">
            <a:extLst>
              <a:ext uri="{FF2B5EF4-FFF2-40B4-BE49-F238E27FC236}">
                <a16:creationId xmlns:a16="http://schemas.microsoft.com/office/drawing/2014/main" id="{C7B089B0-ABD8-7F84-3AE1-4C5F2C0D609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tretch>
            <a:fillRect/>
          </a:stretch>
        </p:blipFill>
        <p:spPr bwMode="auto">
          <a:xfrm>
            <a:off x="6319062" y="1136821"/>
            <a:ext cx="3900451" cy="513217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A671E998-B9C5-B58E-F4BE-BD8AE7B48D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399"/>
            <a:ext cx="3932237" cy="421159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Support our staff and physicians by immediately responding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Analyze critical incidents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Inform our Board and report to HIROC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Report reviews and review trends at Medical Quality Assurance Committee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Report to Board Quality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Review morbidity and mortality cases</a:t>
            </a:r>
          </a:p>
        </p:txBody>
      </p:sp>
    </p:spTree>
    <p:extLst>
      <p:ext uri="{BB962C8B-B14F-4D97-AF65-F5344CB8AC3E}">
        <p14:creationId xmlns:p14="http://schemas.microsoft.com/office/powerpoint/2010/main" val="30140988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Questions?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Integrated Quality and Safety Framework included for review</a:t>
            </a:r>
          </a:p>
        </p:txBody>
      </p:sp>
    </p:spTree>
    <p:extLst>
      <p:ext uri="{BB962C8B-B14F-4D97-AF65-F5344CB8AC3E}">
        <p14:creationId xmlns:p14="http://schemas.microsoft.com/office/powerpoint/2010/main" val="765328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008080"/>
      </a:accent1>
      <a:accent2>
        <a:srgbClr val="009999"/>
      </a:accent2>
      <a:accent3>
        <a:srgbClr val="75BDA7"/>
      </a:accent3>
      <a:accent4>
        <a:srgbClr val="7A8C8E"/>
      </a:accent4>
      <a:accent5>
        <a:srgbClr val="84ACB6"/>
      </a:accent5>
      <a:accent6>
        <a:srgbClr val="CC0066"/>
      </a:accent6>
      <a:hlink>
        <a:srgbClr val="0070C0"/>
      </a:hlink>
      <a:folHlink>
        <a:srgbClr val="0070C0"/>
      </a:folHlink>
    </a:clrScheme>
    <a:fontScheme name="Century Gothic">
      <a:maj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F03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10333</TotalTime>
  <Words>166</Words>
  <Application>Microsoft Office PowerPoint</Application>
  <PresentationFormat>Widescreen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Century Gothic</vt:lpstr>
      <vt:lpstr>Office Theme</vt:lpstr>
      <vt:lpstr>  PSFDH Integrated Quality</vt:lpstr>
      <vt:lpstr>Integrated Quality</vt:lpstr>
      <vt:lpstr>Quality Framework</vt:lpstr>
      <vt:lpstr>Key Takeaways</vt:lpstr>
      <vt:lpstr>Key Takeaways</vt:lpstr>
      <vt:lpstr>Flow of Incidents and Reporting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Karen Kelly</dc:creator>
  <cp:lastModifiedBy>Brian Smith</cp:lastModifiedBy>
  <cp:revision>40</cp:revision>
  <dcterms:created xsi:type="dcterms:W3CDTF">2023-02-15T15:35:11Z</dcterms:created>
  <dcterms:modified xsi:type="dcterms:W3CDTF">2025-12-24T16:57:08Z</dcterms:modified>
</cp:coreProperties>
</file>